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74FDE1-97FA-4678-AF2B-6FCE132EA4B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155344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4FDE1-97FA-4678-AF2B-6FCE132EA4B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3156797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4FDE1-97FA-4678-AF2B-6FCE132EA4B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105872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4FDE1-97FA-4678-AF2B-6FCE132EA4B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280543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74FDE1-97FA-4678-AF2B-6FCE132EA4B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132400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74FDE1-97FA-4678-AF2B-6FCE132EA4B2}"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2588867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74FDE1-97FA-4678-AF2B-6FCE132EA4B2}" type="datetimeFigureOut">
              <a:rPr lang="en-US" smtClean="0"/>
              <a:t>5/28/2013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269424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74FDE1-97FA-4678-AF2B-6FCE132EA4B2}" type="datetimeFigureOut">
              <a:rPr lang="en-US" smtClean="0"/>
              <a:t>5/28/2013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100521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4FDE1-97FA-4678-AF2B-6FCE132EA4B2}" type="datetimeFigureOut">
              <a:rPr lang="en-US" smtClean="0"/>
              <a:t>5/28/2013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60179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4FDE1-97FA-4678-AF2B-6FCE132EA4B2}"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176387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4FDE1-97FA-4678-AF2B-6FCE132EA4B2}"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2C20-23FC-4CD9-912A-3B27217338A9}" type="slidenum">
              <a:rPr lang="en-US" smtClean="0"/>
              <a:t>‹#›</a:t>
            </a:fld>
            <a:endParaRPr lang="en-US"/>
          </a:p>
        </p:txBody>
      </p:sp>
    </p:spTree>
    <p:extLst>
      <p:ext uri="{BB962C8B-B14F-4D97-AF65-F5344CB8AC3E}">
        <p14:creationId xmlns:p14="http://schemas.microsoft.com/office/powerpoint/2010/main" val="45000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4FDE1-97FA-4678-AF2B-6FCE132EA4B2}" type="datetimeFigureOut">
              <a:rPr lang="en-US" smtClean="0"/>
              <a:t>5/28/2013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72C20-23FC-4CD9-912A-3B27217338A9}" type="slidenum">
              <a:rPr lang="en-US" smtClean="0"/>
              <a:t>‹#›</a:t>
            </a:fld>
            <a:endParaRPr lang="en-US"/>
          </a:p>
        </p:txBody>
      </p:sp>
    </p:spTree>
    <p:extLst>
      <p:ext uri="{BB962C8B-B14F-4D97-AF65-F5344CB8AC3E}">
        <p14:creationId xmlns:p14="http://schemas.microsoft.com/office/powerpoint/2010/main" val="1762918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 Insurance</a:t>
            </a:r>
            <a:endParaRPr lang="en-US" dirty="0"/>
          </a:p>
        </p:txBody>
      </p:sp>
      <p:sp>
        <p:nvSpPr>
          <p:cNvPr id="3" name="Subtitle 2"/>
          <p:cNvSpPr>
            <a:spLocks noGrp="1"/>
          </p:cNvSpPr>
          <p:nvPr>
            <p:ph type="subTitle" idx="1"/>
          </p:nvPr>
        </p:nvSpPr>
        <p:spPr/>
        <p:txBody>
          <a:bodyPr/>
          <a:lstStyle/>
          <a:p>
            <a:r>
              <a:rPr lang="en-US" dirty="0" err="1" smtClean="0"/>
              <a:t>Sohel</a:t>
            </a:r>
            <a:r>
              <a:rPr lang="en-US" dirty="0" smtClean="0"/>
              <a:t> Ali</a:t>
            </a:r>
            <a:endParaRPr lang="en-US" dirty="0"/>
          </a:p>
        </p:txBody>
      </p:sp>
    </p:spTree>
    <p:extLst>
      <p:ext uri="{BB962C8B-B14F-4D97-AF65-F5344CB8AC3E}">
        <p14:creationId xmlns:p14="http://schemas.microsoft.com/office/powerpoint/2010/main" val="1882382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Pros/Cons of Permanent Life Insurance</a:t>
            </a:r>
            <a:endParaRPr lang="en-US" dirty="0"/>
          </a:p>
        </p:txBody>
      </p:sp>
      <p:sp>
        <p:nvSpPr>
          <p:cNvPr id="3" name="Text Placeholder 2"/>
          <p:cNvSpPr>
            <a:spLocks noGrp="1"/>
          </p:cNvSpPr>
          <p:nvPr>
            <p:ph type="body" idx="1"/>
          </p:nvPr>
        </p:nvSpPr>
        <p:spPr/>
        <p:txBody>
          <a:bodyPr/>
          <a:lstStyle/>
          <a:p>
            <a:r>
              <a:rPr lang="en-US" dirty="0" smtClean="0"/>
              <a:t>Pros		</a:t>
            </a:r>
            <a:endParaRPr lang="en-US" dirty="0"/>
          </a:p>
        </p:txBody>
      </p:sp>
      <p:sp>
        <p:nvSpPr>
          <p:cNvPr id="4" name="Content Placeholder 3"/>
          <p:cNvSpPr>
            <a:spLocks noGrp="1"/>
          </p:cNvSpPr>
          <p:nvPr>
            <p:ph sz="half" idx="2"/>
          </p:nvPr>
        </p:nvSpPr>
        <p:spPr/>
        <p:txBody>
          <a:bodyPr/>
          <a:lstStyle/>
          <a:p>
            <a:r>
              <a:rPr lang="en-US" dirty="0" smtClean="0"/>
              <a:t>It’s permanent</a:t>
            </a:r>
          </a:p>
          <a:p>
            <a:r>
              <a:rPr lang="en-US" dirty="0" smtClean="0"/>
              <a:t>Cash value</a:t>
            </a:r>
          </a:p>
          <a:p>
            <a:r>
              <a:rPr lang="en-US" dirty="0" smtClean="0"/>
              <a:t>When you cancel the insurance you get a refund</a:t>
            </a:r>
          </a:p>
          <a:p>
            <a:r>
              <a:rPr lang="en-US" dirty="0" smtClean="0"/>
              <a:t>No rising premium rates</a:t>
            </a:r>
          </a:p>
          <a:p>
            <a:endParaRPr lang="en-US" dirty="0"/>
          </a:p>
        </p:txBody>
      </p:sp>
      <p:sp>
        <p:nvSpPr>
          <p:cNvPr id="5" name="Text Placeholder 4"/>
          <p:cNvSpPr>
            <a:spLocks noGrp="1"/>
          </p:cNvSpPr>
          <p:nvPr>
            <p:ph type="body" sz="quarter" idx="3"/>
          </p:nvPr>
        </p:nvSpPr>
        <p:spPr/>
        <p:txBody>
          <a:bodyPr/>
          <a:lstStyle/>
          <a:p>
            <a:r>
              <a:rPr lang="en-US" dirty="0" smtClean="0"/>
              <a:t>Cons</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Policy holder doesn’t have control over investments</a:t>
            </a:r>
          </a:p>
          <a:p>
            <a:r>
              <a:rPr lang="en-US" dirty="0"/>
              <a:t>M</a:t>
            </a:r>
            <a:r>
              <a:rPr lang="en-US" dirty="0" smtClean="0"/>
              <a:t>oney </a:t>
            </a:r>
            <a:r>
              <a:rPr lang="en-US" dirty="0"/>
              <a:t>you invested in the insurance will go to the stocks, bonds and mutual funds that the insurance </a:t>
            </a:r>
            <a:r>
              <a:rPr lang="en-US" dirty="0" smtClean="0"/>
              <a:t>company </a:t>
            </a:r>
            <a:r>
              <a:rPr lang="en-US" dirty="0"/>
              <a:t>has </a:t>
            </a:r>
            <a:r>
              <a:rPr lang="en-US" dirty="0" smtClean="0"/>
              <a:t>sole </a:t>
            </a:r>
            <a:r>
              <a:rPr lang="en-US" dirty="0"/>
              <a:t>rights to</a:t>
            </a:r>
            <a:r>
              <a:rPr lang="en-US" dirty="0" smtClean="0"/>
              <a:t>.</a:t>
            </a:r>
            <a:endParaRPr lang="en-US" dirty="0"/>
          </a:p>
          <a:p>
            <a:r>
              <a:rPr lang="en-US" dirty="0"/>
              <a:t>Premiums of permanent life insurance are also more expensive than term life insurance</a:t>
            </a:r>
          </a:p>
        </p:txBody>
      </p:sp>
    </p:spTree>
    <p:extLst>
      <p:ext uri="{BB962C8B-B14F-4D97-AF65-F5344CB8AC3E}">
        <p14:creationId xmlns:p14="http://schemas.microsoft.com/office/powerpoint/2010/main" val="135722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a:t>
            </a:r>
            <a:endParaRPr lang="en-US" dirty="0"/>
          </a:p>
        </p:txBody>
      </p:sp>
      <p:sp>
        <p:nvSpPr>
          <p:cNvPr id="3" name="Content Placeholder 2"/>
          <p:cNvSpPr>
            <a:spLocks noGrp="1"/>
          </p:cNvSpPr>
          <p:nvPr>
            <p:ph idx="1"/>
          </p:nvPr>
        </p:nvSpPr>
        <p:spPr/>
        <p:txBody>
          <a:bodyPr/>
          <a:lstStyle/>
          <a:p>
            <a:r>
              <a:rPr lang="en-US" dirty="0" smtClean="0"/>
              <a:t>There is no difference between term &amp; whole life insurance when it comes to premiums staying the same while the policy is in force, or getting a guaranteed death benefit. </a:t>
            </a:r>
          </a:p>
          <a:p>
            <a:r>
              <a:rPr lang="en-US" dirty="0" smtClean="0"/>
              <a:t>There’s difference between term &amp; whole life insurance and universal life in terms of cost. </a:t>
            </a:r>
          </a:p>
          <a:p>
            <a:endParaRPr lang="en-US" dirty="0"/>
          </a:p>
        </p:txBody>
      </p:sp>
    </p:spTree>
    <p:extLst>
      <p:ext uri="{BB962C8B-B14F-4D97-AF65-F5344CB8AC3E}">
        <p14:creationId xmlns:p14="http://schemas.microsoft.com/office/powerpoint/2010/main" val="219206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Policies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3238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20013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Value</a:t>
            </a:r>
            <a:endParaRPr lang="en-US" dirty="0"/>
          </a:p>
        </p:txBody>
      </p:sp>
      <p:sp>
        <p:nvSpPr>
          <p:cNvPr id="3" name="Content Placeholder 2"/>
          <p:cNvSpPr>
            <a:spLocks noGrp="1"/>
          </p:cNvSpPr>
          <p:nvPr>
            <p:ph idx="1"/>
          </p:nvPr>
        </p:nvSpPr>
        <p:spPr/>
        <p:txBody>
          <a:bodyPr/>
          <a:lstStyle/>
          <a:p>
            <a:r>
              <a:rPr lang="en-US" dirty="0" smtClean="0"/>
              <a:t>Some companies will pay interest and others will pay dividends.</a:t>
            </a:r>
            <a:endParaRPr lang="en-US" dirty="0"/>
          </a:p>
        </p:txBody>
      </p:sp>
    </p:spTree>
    <p:extLst>
      <p:ext uri="{BB962C8B-B14F-4D97-AF65-F5344CB8AC3E}">
        <p14:creationId xmlns:p14="http://schemas.microsoft.com/office/powerpoint/2010/main" val="1016949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Upon Cancelation </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96171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Determine Life Insurance</a:t>
            </a:r>
            <a:endParaRPr lang="en-US" dirty="0"/>
          </a:p>
        </p:txBody>
      </p:sp>
      <p:sp>
        <p:nvSpPr>
          <p:cNvPr id="3" name="Content Placeholder 2"/>
          <p:cNvSpPr>
            <a:spLocks noGrp="1"/>
          </p:cNvSpPr>
          <p:nvPr>
            <p:ph idx="1"/>
          </p:nvPr>
        </p:nvSpPr>
        <p:spPr/>
        <p:txBody>
          <a:bodyPr/>
          <a:lstStyle/>
          <a:p>
            <a:r>
              <a:rPr lang="en-US" dirty="0"/>
              <a:t>The premium rate for a life insurance policy is based on two underlying concepts: mortality and interest. A third variable is the expense factor which is the amount the company adds to the cost of the policy to cover operating costs of selling insurance, investing the premiums, and paying claims.</a:t>
            </a:r>
          </a:p>
        </p:txBody>
      </p:sp>
    </p:spTree>
    <p:extLst>
      <p:ext uri="{BB962C8B-B14F-4D97-AF65-F5344CB8AC3E}">
        <p14:creationId xmlns:p14="http://schemas.microsoft.com/office/powerpoint/2010/main" val="134430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idx="1"/>
          </p:nvPr>
        </p:nvSpPr>
        <p:spPr/>
        <p:txBody>
          <a:bodyPr/>
          <a:lstStyle/>
          <a:p>
            <a:r>
              <a:rPr lang="en-US" dirty="0"/>
              <a:t>A protection against the loss of income that would result if the insured passed away</a:t>
            </a:r>
            <a:r>
              <a:rPr lang="en-US" dirty="0" smtClean="0"/>
              <a:t>.</a:t>
            </a:r>
          </a:p>
          <a:p>
            <a:endParaRPr lang="en-US" dirty="0"/>
          </a:p>
        </p:txBody>
      </p:sp>
    </p:spTree>
    <p:extLst>
      <p:ext uri="{BB962C8B-B14F-4D97-AF65-F5344CB8AC3E}">
        <p14:creationId xmlns:p14="http://schemas.microsoft.com/office/powerpoint/2010/main" val="572627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Life Insurance?</a:t>
            </a:r>
            <a:endParaRPr lang="en-US" dirty="0"/>
          </a:p>
        </p:txBody>
      </p:sp>
      <p:sp>
        <p:nvSpPr>
          <p:cNvPr id="3" name="Content Placeholder 2"/>
          <p:cNvSpPr>
            <a:spLocks noGrp="1"/>
          </p:cNvSpPr>
          <p:nvPr>
            <p:ph idx="1"/>
          </p:nvPr>
        </p:nvSpPr>
        <p:spPr/>
        <p:txBody>
          <a:bodyPr/>
          <a:lstStyle/>
          <a:p>
            <a:r>
              <a:rPr lang="en-US" dirty="0"/>
              <a:t>Such insurance provides security to family members upon the loss of a loved one</a:t>
            </a:r>
            <a:r>
              <a:rPr lang="en-US" dirty="0" smtClean="0"/>
              <a:t>.</a:t>
            </a:r>
          </a:p>
          <a:p>
            <a:r>
              <a:rPr lang="en-US" dirty="0" smtClean="0"/>
              <a:t>It pays for funeral expenses</a:t>
            </a:r>
            <a:endParaRPr lang="en-US" dirty="0"/>
          </a:p>
        </p:txBody>
      </p:sp>
    </p:spTree>
    <p:extLst>
      <p:ext uri="{BB962C8B-B14F-4D97-AF65-F5344CB8AC3E}">
        <p14:creationId xmlns:p14="http://schemas.microsoft.com/office/powerpoint/2010/main" val="4138585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Beneficiary</a:t>
            </a:r>
            <a:endParaRPr lang="en-US" dirty="0"/>
          </a:p>
        </p:txBody>
      </p:sp>
      <p:sp>
        <p:nvSpPr>
          <p:cNvPr id="3" name="Content Placeholder 2"/>
          <p:cNvSpPr>
            <a:spLocks noGrp="1"/>
          </p:cNvSpPr>
          <p:nvPr>
            <p:ph idx="1"/>
          </p:nvPr>
        </p:nvSpPr>
        <p:spPr/>
        <p:txBody>
          <a:bodyPr/>
          <a:lstStyle/>
          <a:p>
            <a:r>
              <a:rPr lang="en-US" dirty="0" smtClean="0"/>
              <a:t>A beneficiary is someone who gains advantage/profits from something.</a:t>
            </a:r>
          </a:p>
          <a:p>
            <a:r>
              <a:rPr lang="en-US" dirty="0" smtClean="0"/>
              <a:t>Someone who is eligible to receive distributions from a trust.</a:t>
            </a:r>
            <a:endParaRPr lang="en-US" dirty="0"/>
          </a:p>
        </p:txBody>
      </p:sp>
    </p:spTree>
    <p:extLst>
      <p:ext uri="{BB962C8B-B14F-4D97-AF65-F5344CB8AC3E}">
        <p14:creationId xmlns:p14="http://schemas.microsoft.com/office/powerpoint/2010/main" val="294489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Life Insurance</a:t>
            </a:r>
            <a:endParaRPr lang="en-US" dirty="0"/>
          </a:p>
        </p:txBody>
      </p:sp>
      <p:sp>
        <p:nvSpPr>
          <p:cNvPr id="3" name="Content Placeholder 2"/>
          <p:cNvSpPr>
            <a:spLocks noGrp="1"/>
          </p:cNvSpPr>
          <p:nvPr>
            <p:ph idx="1"/>
          </p:nvPr>
        </p:nvSpPr>
        <p:spPr/>
        <p:txBody>
          <a:bodyPr/>
          <a:lstStyle/>
          <a:p>
            <a:r>
              <a:rPr lang="en-US" dirty="0" smtClean="0"/>
              <a:t>Life insurance is meant to benefit the survivors of the victim’s family.</a:t>
            </a:r>
            <a:endParaRPr lang="en-US" dirty="0"/>
          </a:p>
        </p:txBody>
      </p:sp>
    </p:spTree>
    <p:extLst>
      <p:ext uri="{BB962C8B-B14F-4D97-AF65-F5344CB8AC3E}">
        <p14:creationId xmlns:p14="http://schemas.microsoft.com/office/powerpoint/2010/main" val="336304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Life Insurance</a:t>
            </a:r>
            <a:endParaRPr lang="en-US" dirty="0"/>
          </a:p>
        </p:txBody>
      </p:sp>
      <p:sp>
        <p:nvSpPr>
          <p:cNvPr id="3" name="Content Placeholder 2"/>
          <p:cNvSpPr>
            <a:spLocks noGrp="1"/>
          </p:cNvSpPr>
          <p:nvPr>
            <p:ph idx="1"/>
          </p:nvPr>
        </p:nvSpPr>
        <p:spPr/>
        <p:txBody>
          <a:bodyPr/>
          <a:lstStyle/>
          <a:p>
            <a:r>
              <a:rPr lang="en-US" dirty="0" smtClean="0"/>
              <a:t>T</a:t>
            </a:r>
            <a:r>
              <a:rPr lang="en-US" dirty="0"/>
              <a:t>erm life insurance is generally regarded as the most inexpensive of the lot. </a:t>
            </a:r>
            <a:endParaRPr lang="en-US" dirty="0" smtClean="0"/>
          </a:p>
          <a:p>
            <a:r>
              <a:rPr lang="en-US" dirty="0" smtClean="0"/>
              <a:t>A </a:t>
            </a:r>
            <a:r>
              <a:rPr lang="en-US" dirty="0"/>
              <a:t>life insurance policy pays a monetary benefit to the named beneficiary upon the death of the insured</a:t>
            </a:r>
            <a:r>
              <a:rPr lang="en-US" dirty="0" smtClean="0"/>
              <a:t>. </a:t>
            </a:r>
            <a:endParaRPr lang="en-US" dirty="0"/>
          </a:p>
        </p:txBody>
      </p:sp>
    </p:spTree>
    <p:extLst>
      <p:ext uri="{BB962C8B-B14F-4D97-AF65-F5344CB8AC3E}">
        <p14:creationId xmlns:p14="http://schemas.microsoft.com/office/powerpoint/2010/main" val="230996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Pros/Cons of Term Life Insurance</a:t>
            </a:r>
            <a:endParaRPr lang="en-US" dirty="0"/>
          </a:p>
        </p:txBody>
      </p:sp>
      <p:sp>
        <p:nvSpPr>
          <p:cNvPr id="3" name="Text Placeholder 2"/>
          <p:cNvSpPr>
            <a:spLocks noGrp="1"/>
          </p:cNvSpPr>
          <p:nvPr>
            <p:ph type="body" idx="1"/>
          </p:nvPr>
        </p:nvSpPr>
        <p:spPr/>
        <p:txBody>
          <a:bodyPr/>
          <a:lstStyle/>
          <a:p>
            <a:r>
              <a:rPr lang="en-US" dirty="0" smtClean="0"/>
              <a:t>Pros</a:t>
            </a:r>
            <a:endParaRPr lang="en-US" dirty="0"/>
          </a:p>
        </p:txBody>
      </p:sp>
      <p:sp>
        <p:nvSpPr>
          <p:cNvPr id="4" name="Content Placeholder 3"/>
          <p:cNvSpPr>
            <a:spLocks noGrp="1"/>
          </p:cNvSpPr>
          <p:nvPr>
            <p:ph sz="half" idx="2"/>
          </p:nvPr>
        </p:nvSpPr>
        <p:spPr/>
        <p:txBody>
          <a:bodyPr/>
          <a:lstStyle/>
          <a:p>
            <a:r>
              <a:rPr lang="en-US" dirty="0" smtClean="0"/>
              <a:t>Funeral expenses paid</a:t>
            </a:r>
          </a:p>
          <a:p>
            <a:r>
              <a:rPr lang="en-US" dirty="0" smtClean="0"/>
              <a:t>Inexpensive</a:t>
            </a:r>
          </a:p>
          <a:p>
            <a:endParaRPr lang="en-US" dirty="0"/>
          </a:p>
        </p:txBody>
      </p:sp>
      <p:sp>
        <p:nvSpPr>
          <p:cNvPr id="5" name="Text Placeholder 4"/>
          <p:cNvSpPr>
            <a:spLocks noGrp="1"/>
          </p:cNvSpPr>
          <p:nvPr>
            <p:ph type="body" sz="quarter" idx="3"/>
          </p:nvPr>
        </p:nvSpPr>
        <p:spPr/>
        <p:txBody>
          <a:bodyPr/>
          <a:lstStyle/>
          <a:p>
            <a:r>
              <a:rPr lang="en-US" dirty="0" smtClean="0"/>
              <a:t>Cons</a:t>
            </a:r>
            <a:endParaRPr lang="en-US" dirty="0"/>
          </a:p>
        </p:txBody>
      </p:sp>
      <p:sp>
        <p:nvSpPr>
          <p:cNvPr id="6" name="Content Placeholder 5"/>
          <p:cNvSpPr>
            <a:spLocks noGrp="1"/>
          </p:cNvSpPr>
          <p:nvPr>
            <p:ph sz="quarter" idx="4"/>
          </p:nvPr>
        </p:nvSpPr>
        <p:spPr/>
        <p:txBody>
          <a:bodyPr/>
          <a:lstStyle/>
          <a:p>
            <a:r>
              <a:rPr lang="en-US" dirty="0" smtClean="0"/>
              <a:t>You have to die to win</a:t>
            </a:r>
          </a:p>
          <a:p>
            <a:endParaRPr lang="en-US" dirty="0"/>
          </a:p>
        </p:txBody>
      </p:sp>
    </p:spTree>
    <p:extLst>
      <p:ext uri="{BB962C8B-B14F-4D97-AF65-F5344CB8AC3E}">
        <p14:creationId xmlns:p14="http://schemas.microsoft.com/office/powerpoint/2010/main" val="287504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Life Insurance</a:t>
            </a:r>
            <a:endParaRPr lang="en-US" dirty="0"/>
          </a:p>
        </p:txBody>
      </p:sp>
      <p:sp>
        <p:nvSpPr>
          <p:cNvPr id="3" name="Content Placeholder 2"/>
          <p:cNvSpPr>
            <a:spLocks noGrp="1"/>
          </p:cNvSpPr>
          <p:nvPr>
            <p:ph idx="1"/>
          </p:nvPr>
        </p:nvSpPr>
        <p:spPr/>
        <p:txBody>
          <a:bodyPr/>
          <a:lstStyle/>
          <a:p>
            <a:r>
              <a:rPr lang="en-US" dirty="0"/>
              <a:t>Whole life insurance is a type of life insurance that covers one for life. </a:t>
            </a:r>
            <a:endParaRPr lang="en-US" dirty="0" smtClean="0"/>
          </a:p>
          <a:p>
            <a:r>
              <a:rPr lang="en-US" dirty="0" smtClean="0"/>
              <a:t>Requires </a:t>
            </a:r>
            <a:r>
              <a:rPr lang="en-US" dirty="0"/>
              <a:t>one medical exam at the beginning of the policy</a:t>
            </a:r>
            <a:r>
              <a:rPr lang="en-US" dirty="0" smtClean="0"/>
              <a:t>.</a:t>
            </a:r>
          </a:p>
          <a:p>
            <a:r>
              <a:rPr lang="en-US" dirty="0"/>
              <a:t>There are three types of whole life insurance: single premium, traditional, and interest-sensitive.</a:t>
            </a:r>
          </a:p>
        </p:txBody>
      </p:sp>
    </p:spTree>
    <p:extLst>
      <p:ext uri="{BB962C8B-B14F-4D97-AF65-F5344CB8AC3E}">
        <p14:creationId xmlns:p14="http://schemas.microsoft.com/office/powerpoint/2010/main" val="402492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Life Insurance</a:t>
            </a:r>
            <a:endParaRPr lang="en-US" dirty="0"/>
          </a:p>
        </p:txBody>
      </p:sp>
      <p:sp>
        <p:nvSpPr>
          <p:cNvPr id="3" name="Content Placeholder 2"/>
          <p:cNvSpPr>
            <a:spLocks noGrp="1"/>
          </p:cNvSpPr>
          <p:nvPr>
            <p:ph idx="1"/>
          </p:nvPr>
        </p:nvSpPr>
        <p:spPr/>
        <p:txBody>
          <a:bodyPr/>
          <a:lstStyle/>
          <a:p>
            <a:r>
              <a:rPr lang="en-US" dirty="0"/>
              <a:t>Universal life insurance is a type of permanent life insurance policy that allows the policy holder to build cash value on a policy</a:t>
            </a:r>
            <a:r>
              <a:rPr lang="en-US" dirty="0" smtClean="0"/>
              <a:t>.</a:t>
            </a:r>
          </a:p>
          <a:p>
            <a:endParaRPr lang="en-US" dirty="0"/>
          </a:p>
        </p:txBody>
      </p:sp>
    </p:spTree>
    <p:extLst>
      <p:ext uri="{BB962C8B-B14F-4D97-AF65-F5344CB8AC3E}">
        <p14:creationId xmlns:p14="http://schemas.microsoft.com/office/powerpoint/2010/main" val="1695674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304</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Life Insurance</vt:lpstr>
      <vt:lpstr>Life Insurance</vt:lpstr>
      <vt:lpstr>Why Life Insurance?</vt:lpstr>
      <vt:lpstr>Beneficiary</vt:lpstr>
      <vt:lpstr>Benefit of Life Insurance</vt:lpstr>
      <vt:lpstr>Term Life Insurance</vt:lpstr>
      <vt:lpstr> Pros/Cons of Term Life Insurance</vt:lpstr>
      <vt:lpstr>Whole Life Insurance</vt:lpstr>
      <vt:lpstr>Universal Life Insurance</vt:lpstr>
      <vt:lpstr>Pros/Cons of Permanent Life Insurance</vt:lpstr>
      <vt:lpstr>Difference</vt:lpstr>
      <vt:lpstr>Permanent Policies</vt:lpstr>
      <vt:lpstr>PowerPoint Presentation</vt:lpstr>
      <vt:lpstr>Cash Value</vt:lpstr>
      <vt:lpstr>Value Upon Cancelation </vt:lpstr>
      <vt:lpstr>Factors That Determine Life Insurance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Insurance</dc:title>
  <dc:creator>McVerry, Jean</dc:creator>
  <cp:lastModifiedBy>McVerry, Jean</cp:lastModifiedBy>
  <cp:revision>9</cp:revision>
  <dcterms:created xsi:type="dcterms:W3CDTF">2013-05-28T12:23:55Z</dcterms:created>
  <dcterms:modified xsi:type="dcterms:W3CDTF">2013-05-28T13:36:43Z</dcterms:modified>
</cp:coreProperties>
</file>